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6" r:id="rId3"/>
    <p:sldId id="315" r:id="rId4"/>
    <p:sldId id="326" r:id="rId5"/>
    <p:sldId id="325" r:id="rId6"/>
    <p:sldId id="329" r:id="rId7"/>
    <p:sldId id="327" r:id="rId8"/>
    <p:sldId id="328" r:id="rId9"/>
    <p:sldId id="323" r:id="rId10"/>
    <p:sldId id="32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2" d="100"/>
          <a:sy n="112" d="100"/>
        </p:scale>
        <p:origin x="9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11-Sep-21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hyperlink" Target="https://commons.wikimedia.org/wiki/File:Postgresql_elephant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085363"/>
            <a:ext cx="4986338" cy="3262311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Reservation Cancelation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18278"/>
            <a:ext cx="4986338" cy="97631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9A61FA48-06C1-4558-B4C8-F2FE80C2EA0B}"/>
              </a:ext>
            </a:extLst>
          </p:cNvPr>
          <p:cNvSpPr txBox="1">
            <a:spLocks/>
          </p:cNvSpPr>
          <p:nvPr/>
        </p:nvSpPr>
        <p:spPr>
          <a:xfrm>
            <a:off x="6905625" y="5952931"/>
            <a:ext cx="4986338" cy="418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Burak Arslan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2BBCAF-D055-48BA-BB21-85E478C5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149" y="5162204"/>
            <a:ext cx="1695646" cy="610433"/>
          </a:xfrm>
          <a:prstGeom prst="rect">
            <a:avLst/>
          </a:prstGeom>
        </p:spPr>
      </p:pic>
      <p:pic>
        <p:nvPicPr>
          <p:cNvPr id="8" name="Picture Placeholder 7" descr="A picture containing building, outdoor, door, old&#10;&#10;Description automatically generated">
            <a:extLst>
              <a:ext uri="{FF2B5EF4-FFF2-40B4-BE49-F238E27FC236}">
                <a16:creationId xmlns:a16="http://schemas.microsoft.com/office/drawing/2014/main" id="{86305CBD-85E9-4FF0-894E-FA31A0498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119" b="12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CF743-8917-4FA4-B0C0-EA31C2BE7495}"/>
              </a:ext>
            </a:extLst>
          </p:cNvPr>
          <p:cNvSpPr txBox="1"/>
          <p:nvPr/>
        </p:nvSpPr>
        <p:spPr>
          <a:xfrm>
            <a:off x="147638" y="1167824"/>
            <a:ext cx="10706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E2451-809F-409F-8FFE-DB50311F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320224"/>
            <a:ext cx="5226510" cy="1761261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web application for hotel staff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models for different sessions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models for different personas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A6A1C43F-716D-4B7C-90EB-AA113538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262" y="1016000"/>
            <a:ext cx="5884043" cy="39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6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A63DAB2-725D-4795-B582-F625578A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792" y="1242326"/>
            <a:ext cx="6791180" cy="455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Motivation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Hotel we will overbook once we know our safe margin.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Objective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Try to predict the ones who will cancel reservations ?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Goals : </a:t>
            </a:r>
          </a:p>
          <a:p>
            <a:pPr lvl="0"/>
            <a:r>
              <a:rPr lang="en-US" sz="1800" dirty="0">
                <a:solidFill>
                  <a:srgbClr val="32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find best algorithm and predict the which reservations will be canceled.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C377203A-EC08-47C3-93B0-95A1CC8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5" y="1242326"/>
            <a:ext cx="3737290" cy="53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8E1AD21-F8BD-4883-BA85-CBCC0EC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440" y="527217"/>
            <a:ext cx="6116312" cy="6157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Hotel booking demand datasets : Kaggle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 :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Database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Cleaning : pandas,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Visualizations : matplotlib, seaborn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ML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K-fold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Environment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Fetch &amp; Clean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Selection with K-Fold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tuning </a:t>
            </a:r>
          </a:p>
          <a:p>
            <a:pPr lvl="1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2FC94E5-89D2-4D9A-94E8-400B241AA1BE}"/>
              </a:ext>
            </a:extLst>
          </p:cNvPr>
          <p:cNvSpPr txBox="1">
            <a:spLocks/>
          </p:cNvSpPr>
          <p:nvPr/>
        </p:nvSpPr>
        <p:spPr>
          <a:xfrm>
            <a:off x="506908" y="672957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EBDF2E-9166-4530-963A-E1C683F7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3" y="6017374"/>
            <a:ext cx="2277214" cy="54653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A15C56-49C0-42C8-B330-884A3068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3" y="2568421"/>
            <a:ext cx="2277214" cy="65308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03608F-0DF9-43AF-A940-22AC9CAA7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66" y="4562055"/>
            <a:ext cx="1481067" cy="148106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841E8A4-A866-4289-B92C-33398E26D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08" y="3327364"/>
            <a:ext cx="3961342" cy="160098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C7E3AF7-EE4C-427B-B66F-FCFC6BB1C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526" y="1888988"/>
            <a:ext cx="1540012" cy="154001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387A3C-7D90-4F4B-A695-D0D344CC1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0847" y="3462418"/>
            <a:ext cx="1075384" cy="124646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870D99F-E3DF-4588-A42A-047DA58203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625523" y="745851"/>
            <a:ext cx="2083148" cy="214911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F8EA66A5-ABFD-4BAB-A932-2C0804FE2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Kaggle Logo [ Download - Logo - icon ] png svg">
            <a:extLst>
              <a:ext uri="{FF2B5EF4-FFF2-40B4-BE49-F238E27FC236}">
                <a16:creationId xmlns:a16="http://schemas.microsoft.com/office/drawing/2014/main" id="{6B1323E0-C838-43DB-B056-1C60D05B9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E9843378-A170-4E3B-9D90-DA92667CC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CE430C-A592-4B85-B3B3-4356241273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8837" y="4825515"/>
            <a:ext cx="3272541" cy="1772134"/>
          </a:xfrm>
          <a:prstGeom prst="rect">
            <a:avLst/>
          </a:prstGeom>
        </p:spPr>
      </p:pic>
      <p:pic>
        <p:nvPicPr>
          <p:cNvPr id="1036" name="Picture 12" descr="Kaggle">
            <a:extLst>
              <a:ext uri="{FF2B5EF4-FFF2-40B4-BE49-F238E27FC236}">
                <a16:creationId xmlns:a16="http://schemas.microsoft.com/office/drawing/2014/main" id="{6C40469B-54B0-4584-AE08-3B55C5AA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6" y="1498590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9952F-9AF9-441A-9D31-2169AFD7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66" y="360201"/>
            <a:ext cx="6149637" cy="64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6124AB2-AC16-4DC2-840C-13F55471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970469"/>
            <a:ext cx="5039424" cy="19543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119390 Entries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 Data Types: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x Category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 x float64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x int32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23 x int64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 x object</a:t>
            </a:r>
            <a:br>
              <a:rPr kumimoji="0" lang="en-US" altLang="en-US" sz="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1B857-CB56-42DD-8549-BEA92AC5CDE2}"/>
              </a:ext>
            </a:extLst>
          </p:cNvPr>
          <p:cNvSpPr txBox="1"/>
          <p:nvPr/>
        </p:nvSpPr>
        <p:spPr>
          <a:xfrm>
            <a:off x="300038" y="2658899"/>
            <a:ext cx="5039424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Reservation Info: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time, Reservation date, Booking length,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Weekday stay length, weekend stay length,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Deposit, parking spot request, room type, booking channel,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type, daily rate, total number of special requests, agent, 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booking changes, number of days in waiting list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Customer Info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cancelations, previous booking without cancel, repeated customer, number of adults, number of children, number of infants, business or individual,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Hotel Info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or Resort, meal, parking space, average daily rate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754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835C91-508D-4A60-831D-4572AE09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18" y="537189"/>
            <a:ext cx="3881792" cy="27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A71DEB1-90A0-4135-86DB-864495EC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393" y="537191"/>
            <a:ext cx="3881791" cy="27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2EDBAA-D423-47B4-B958-92FA699F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66" y="3258277"/>
            <a:ext cx="8253725" cy="351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7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43D3D-829A-4F9B-918E-43D17A6E0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19F9E2D-9D0B-406D-8C01-1E39E230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E3C5953-3D33-4398-AAD5-FA319D25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08" y="798954"/>
            <a:ext cx="5749392" cy="55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514A3DF-1128-4D07-B33A-629245D98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6" y="798953"/>
            <a:ext cx="5749393" cy="55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82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with Cross Validation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777E-54F5-497D-94E2-3D0841467C7F}"/>
              </a:ext>
            </a:extLst>
          </p:cNvPr>
          <p:cNvSpPr txBox="1"/>
          <p:nvPr/>
        </p:nvSpPr>
        <p:spPr>
          <a:xfrm>
            <a:off x="5188863" y="981684"/>
            <a:ext cx="30994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8EA4BC-C3B1-44D4-AF5D-11D72B0F1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1463903"/>
            <a:ext cx="4558842" cy="2258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0FAD1C-EAF0-426E-B477-9C93F14D6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16" y="3174109"/>
            <a:ext cx="7028757" cy="32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 Decision Tree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8EDE6430-25F4-4ACE-94FA-25BDD9786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9122" y="1093489"/>
            <a:ext cx="2187194" cy="5416662"/>
          </a:xfr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1A35E58-12CF-4D15-94FE-17BABC0D7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33" y="981274"/>
            <a:ext cx="7540526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All Data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0.920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[0.91779213 0.91997316 0.91909236 0.91846322 0.92328664]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precision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:0.886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[0.89059522 0.88324421 0.88490399 0.88295053 0.88939154]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  0.899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[0.8940196 0.90199203 0.9023376 0.89916817 0.8985242 ]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Resort type Hotel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0.921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[0.92846442 0.91822722 0.92421026 0.91909102 0.91497066]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precision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:0.850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[0.85932722 0.85733573 0.85065502 0.84492689 0.8380035 ]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: 0.866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[0.88124157 0.84738956 0.87567568 0.86857663 0.85873938]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alt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City type Hotel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accuracy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0.918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[0.91745089 0.92174572 0.91302975 0.91668772 0.91883527]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precision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:0.895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[0.8968254 0.90344515 0.88404508 0.89929777 0.89347696]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recall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: 0.908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ourier New" panose="02070309020205020404" pitchFamily="49" charset="0"/>
              </a:rPr>
              <a:t>[0.91107458 0.9065534 0.9089525 0.90272782 0.91076876]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1" name="Picture 9">
            <a:extLst>
              <a:ext uri="{FF2B5EF4-FFF2-40B4-BE49-F238E27FC236}">
                <a16:creationId xmlns:a16="http://schemas.microsoft.com/office/drawing/2014/main" id="{A2957D23-F0AE-499B-AAC1-ACA0A8EA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3" y="3439679"/>
            <a:ext cx="5267534" cy="334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56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Results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3F11C-3562-49D8-A1FA-DBA5E51AC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40" y="1303269"/>
            <a:ext cx="3113297" cy="2509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4426D-03D5-47BD-A407-8A1B7788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48" y="1219701"/>
            <a:ext cx="3546247" cy="2858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8C38C-ABB5-4D86-8113-4D10D1E4307E}"/>
              </a:ext>
            </a:extLst>
          </p:cNvPr>
          <p:cNvSpPr txBox="1"/>
          <p:nvPr/>
        </p:nvSpPr>
        <p:spPr>
          <a:xfrm>
            <a:off x="2163358" y="868838"/>
            <a:ext cx="14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C24D4B-8799-4B81-B9E2-6DCCE75762DC}"/>
              </a:ext>
            </a:extLst>
          </p:cNvPr>
          <p:cNvSpPr txBox="1"/>
          <p:nvPr/>
        </p:nvSpPr>
        <p:spPr>
          <a:xfrm>
            <a:off x="7266398" y="74641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X_test,y_test</a:t>
            </a:r>
            <a:r>
              <a:rPr lang="en-US" dirty="0"/>
              <a:t>) Test Data Size : %0.45</a:t>
            </a: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7000EFB7-29C5-4A47-9D37-664358ED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93" y="403708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B9FB1E35-F175-405B-881F-228B5FAF7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402" y="416209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SFT_Color_1">
    <a:dk1>
      <a:srgbClr val="32363F"/>
    </a:dk1>
    <a:lt1>
      <a:sysClr val="window" lastClr="FFFFFF"/>
    </a:lt1>
    <a:dk2>
      <a:srgbClr val="313C41"/>
    </a:dk2>
    <a:lt2>
      <a:srgbClr val="FFFFFF"/>
    </a:lt2>
    <a:accent1>
      <a:srgbClr val="2C85AE"/>
    </a:accent1>
    <a:accent2>
      <a:srgbClr val="5E5CA2"/>
    </a:accent2>
    <a:accent3>
      <a:srgbClr val="5268A5"/>
    </a:accent3>
    <a:accent4>
      <a:srgbClr val="4276AA"/>
    </a:accent4>
    <a:accent5>
      <a:srgbClr val="1891AB"/>
    </a:accent5>
    <a:accent6>
      <a:srgbClr val="00A09D"/>
    </a:accent6>
    <a:hlink>
      <a:srgbClr val="2C85AE"/>
    </a:hlink>
    <a:folHlink>
      <a:srgbClr val="00A0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417</Words>
  <Application>Microsoft Office PowerPoint</Application>
  <PresentationFormat>Widescreen</PresentationFormat>
  <Paragraphs>95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 Hotel Reservation Cancelation Prediction</vt:lpstr>
      <vt:lpstr>Introduction</vt:lpstr>
      <vt:lpstr>Methodology</vt:lpstr>
      <vt:lpstr>EDA</vt:lpstr>
      <vt:lpstr>EDA</vt:lpstr>
      <vt:lpstr>EDA</vt:lpstr>
      <vt:lpstr>Model Selection with Cross Validation</vt:lpstr>
      <vt:lpstr>Optimize Decision Tree</vt:lpstr>
      <vt:lpstr>Decision Tree 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Optimum Street Team Locations</dc:title>
  <dc:creator>Burak Arslan</dc:creator>
  <cp:lastModifiedBy>Burak Arslan</cp:lastModifiedBy>
  <cp:revision>38</cp:revision>
  <dcterms:created xsi:type="dcterms:W3CDTF">2020-12-06T10:09:13Z</dcterms:created>
  <dcterms:modified xsi:type="dcterms:W3CDTF">2021-09-12T10:40:26Z</dcterms:modified>
</cp:coreProperties>
</file>